
<file path=[Content_Types].xml><?xml version="1.0" encoding="utf-8"?>
<Types xmlns="http://schemas.openxmlformats.org/package/2006/content-types">
  <Default Extension="1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8"/>
  </p:notesMasterIdLst>
  <p:sldIdLst>
    <p:sldId id="280" r:id="rId5"/>
    <p:sldId id="281" r:id="rId6"/>
    <p:sldId id="282" r:id="rId7"/>
    <p:sldId id="283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17" d="100"/>
          <a:sy n="117" d="100"/>
        </p:scale>
        <p:origin x="2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028CB5-1762-465E-8157-B5626F2C603D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CE82A9-4125-425E-B4CD-EB62D8CAD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641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creativecommons.org/licenses/by-nc-nd/3.0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deviantart.com/medek1/art/Alf-Hah-No-Problem-411589456" TargetMode="External"/><Relationship Id="rId5" Type="http://schemas.openxmlformats.org/officeDocument/2006/relationships/hyperlink" Target="https://pixabay.com/en/problem-shield-note-street-sign-98376/" TargetMode="Externa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fabiusmaximus.com/2012/08/15/42007/" TargetMode="External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afiftabsh.com/2012/01/07/lessons-learned-from-working-in-it/" TargetMode="Externa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phishingquiz.withgoogle.com/" TargetMode="External"/><Relationship Id="rId3" Type="http://schemas.openxmlformats.org/officeDocument/2006/relationships/hyperlink" Target="https://news.linkedin.com/2021/june/an-update-from-linkedin" TargetMode="External"/><Relationship Id="rId7" Type="http://schemas.openxmlformats.org/officeDocument/2006/relationships/hyperlink" Target="https://www.forbes.com/sites/zacharysmith/2022/04/18/scraping-data-from-linkedin-profiles-is-legal-appeals-court-rules/?sh=77339fbd2a9c" TargetMode="External"/><Relationship Id="rId2" Type="http://schemas.openxmlformats.org/officeDocument/2006/relationships/hyperlink" Target="https://www.csoonline.com/article/2130877/the-biggest-data-breaches-of-the-21st-century.html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crubbed.net/blog/linkedin-data-leak-what-we-can-do-about-it/" TargetMode="External"/><Relationship Id="rId5" Type="http://schemas.openxmlformats.org/officeDocument/2006/relationships/hyperlink" Target="https://cybernews.com/news/stolen-data-of-500-million-linkedin-users-being-sold-online-2-million-leaked-as-proof-2/" TargetMode="External"/><Relationship Id="rId4" Type="http://schemas.openxmlformats.org/officeDocument/2006/relationships/hyperlink" Target="https://blog.linkedin.com/2021/july/15/linkedin-safety-series-what-is-scraping" TargetMode="External"/><Relationship Id="rId9" Type="http://schemas.openxmlformats.org/officeDocument/2006/relationships/hyperlink" Target="https://www.knowbe4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pngimg.com/download/94408" TargetMode="External"/><Relationship Id="rId5" Type="http://schemas.openxmlformats.org/officeDocument/2006/relationships/hyperlink" Target="https://www.rawpixel.com/search/theft" TargetMode="External"/><Relationship Id="rId4" Type="http://schemas.openxmlformats.org/officeDocument/2006/relationships/image" Target="../media/image10.1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www.flickr.com/photos/140988606@N08/32192716655" TargetMode="Externa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sunlightfoundation.com/2014/07/17/no-less-disclosure-will-not-reduce-dark-money/" TargetMode="Externa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askleo.com/how_do_i_recover_my_data_after_a_computer_crash/" TargetMode="Externa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://www.i-tecnico.pt/phishing-o-que-e-tenha-cuidado/" TargetMode="Externa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32656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97308" y="1758307"/>
            <a:ext cx="4100417" cy="2420504"/>
          </a:xfrm>
        </p:spPr>
        <p:txBody>
          <a:bodyPr>
            <a:noAutofit/>
          </a:bodyPr>
          <a:lstStyle/>
          <a:p>
            <a:pPr algn="l"/>
            <a:r>
              <a:rPr lang="en-US" sz="4800" dirty="0">
                <a:solidFill>
                  <a:schemeClr val="tx1">
                    <a:lumMod val="95000"/>
                  </a:schemeClr>
                </a:solidFill>
              </a:rPr>
              <a:t>DATA BREACH or DATA SCRAPE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54456" y="4178811"/>
            <a:ext cx="3509356" cy="520203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 LinkedIn 2021 Data Leak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C014AE-01BA-890F-693E-6361D6E9EFB6}"/>
              </a:ext>
            </a:extLst>
          </p:cNvPr>
          <p:cNvSpPr txBox="1"/>
          <p:nvPr/>
        </p:nvSpPr>
        <p:spPr>
          <a:xfrm>
            <a:off x="9413421" y="4803007"/>
            <a:ext cx="1710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+mj-lt"/>
              </a:rPr>
              <a:t>CTEC-114</a:t>
            </a:r>
            <a:r>
              <a:rPr lang="en-US" sz="1400" dirty="0">
                <a:latin typeface="+mj-lt"/>
              </a:rPr>
              <a:t> Fall 2022</a:t>
            </a:r>
          </a:p>
          <a:p>
            <a:pPr algn="r"/>
            <a:r>
              <a:rPr lang="en-US" sz="1400" dirty="0">
                <a:latin typeface="+mj-lt"/>
              </a:rPr>
              <a:t>Jeffrey S. Walley 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16315-F096-B608-7472-D865628CF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538" y="723899"/>
            <a:ext cx="5978072" cy="14811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How did Linkedin respond?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CFCAA-9246-F0D2-95E1-6AF57016D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7609" y="1882419"/>
            <a:ext cx="5978072" cy="34156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Released a statement saying the company considered the incident a violation of the “Terms of Service”, not a data breach.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Put in place filters to help block scraping tools.</a:t>
            </a:r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1D1254-1CFF-B741-8858-E27C5478E3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5955" r="25955"/>
          <a:stretch/>
        </p:blipFill>
        <p:spPr>
          <a:xfrm>
            <a:off x="7560909" y="0"/>
            <a:ext cx="4571649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6BFE94-481E-600E-8381-0FAC1067ED80}"/>
              </a:ext>
            </a:extLst>
          </p:cNvPr>
          <p:cNvSpPr txBox="1"/>
          <p:nvPr/>
        </p:nvSpPr>
        <p:spPr>
          <a:xfrm>
            <a:off x="7620351" y="6627168"/>
            <a:ext cx="45716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6" tooltip="https://www.deviantart.com/medek1/art/Alf-Hah-No-Problem-411589456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7" tooltip="https://creativecommons.org/licenses/by-nc-nd/3.0/"/>
              </a:rPr>
              <a:t>CC BY-NC-ND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696724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AB9C63-27B3-4275-BF3D-3E471704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18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5489D-2D86-8CFF-DCD8-6F2D3787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4757" y="293914"/>
            <a:ext cx="5441285" cy="253690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What could the company have done differently?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35D1C-8D46-0180-8132-B1190D7BC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2671" y="2830818"/>
            <a:ext cx="5889109" cy="24084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Let users know to better protect their own information. 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Find a way to secure user data.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They could have defended against scraping before the incident.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AAFF90-89E1-46D5-B8B5-3BFDBB92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23A5D5-0DA4-2DD4-7650-54DDFBAEA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130346" y="1366935"/>
            <a:ext cx="4549537" cy="34829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6617D5-4687-0843-82F5-DE2BCE799271}"/>
              </a:ext>
            </a:extLst>
          </p:cNvPr>
          <p:cNvSpPr txBox="1"/>
          <p:nvPr/>
        </p:nvSpPr>
        <p:spPr>
          <a:xfrm>
            <a:off x="544521" y="6216808"/>
            <a:ext cx="45495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5" tooltip="https://fabiusmaximus.com/2012/08/15/42007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6" tooltip="https://creativecommons.org/licenses/by/3.0/"/>
              </a:rPr>
              <a:t>CC BY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881635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F486E2F-D0C1-4083-88AE-1015B8F6E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16315-F096-B608-7472-D865628CF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070" y="296170"/>
            <a:ext cx="10353762" cy="12573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800" dirty="0"/>
              <a:t>Additional information that I learned during research: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CFCAA-9246-F0D2-95E1-6AF57016D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4679" y="2146624"/>
            <a:ext cx="5546272" cy="365837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There are tools that help instruct users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Jigsaw’s ‘Phishingquiz.withgoogle’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‘KnowBe4’ is a site with free and pay training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There are various sites where you can freely download ‘scraping’ applications to gather information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In April 2022, the US courts ruled that a company named ‘HiQ’ could legally scrape and sell user data to other businesses.</a:t>
            </a:r>
          </a:p>
          <a:p>
            <a:pPr lvl="1">
              <a:lnSpc>
                <a:spcPct val="90000"/>
              </a:lnSpc>
            </a:pP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D661026-DE64-47F1-9F88-0847B5FB3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998132"/>
            <a:ext cx="4333632" cy="3521077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1D1254-1CFF-B741-8858-E27C5478E3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613" r="6977" b="2"/>
          <a:stretch/>
        </p:blipFill>
        <p:spPr>
          <a:xfrm>
            <a:off x="6460067" y="1866900"/>
            <a:ext cx="5546271" cy="44447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98FFEF-6DEE-D246-0B31-4DA5CDEA1989}"/>
              </a:ext>
            </a:extLst>
          </p:cNvPr>
          <p:cNvSpPr txBox="1"/>
          <p:nvPr/>
        </p:nvSpPr>
        <p:spPr>
          <a:xfrm>
            <a:off x="8491933" y="6111549"/>
            <a:ext cx="2404824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s://afiftabsh.com/2012/01/07/lessons-learned-from-working-in-it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774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DC57F-8D74-26AB-0D4A-0026EBA48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764" y="112014"/>
            <a:ext cx="8292916" cy="1261872"/>
          </a:xfrm>
        </p:spPr>
        <p:txBody>
          <a:bodyPr>
            <a:normAutofit/>
          </a:bodyPr>
          <a:lstStyle/>
          <a:p>
            <a:r>
              <a:rPr lang="en-US" sz="4800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F6519-DC4A-B4CF-5486-81721F558B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6481" y="1373886"/>
            <a:ext cx="11879037" cy="4286250"/>
          </a:xfrm>
        </p:spPr>
        <p:txBody>
          <a:bodyPr>
            <a:noAutofit/>
          </a:bodyPr>
          <a:lstStyle/>
          <a:p>
            <a:pPr marL="494100" indent="-4572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Arial Nova" panose="020B05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https://www.csoonline.com/article/2130877/the-biggest-data-breaches-of-the-21st-century.html</a:t>
            </a:r>
            <a:endParaRPr lang="en-US" sz="1800" dirty="0">
              <a:solidFill>
                <a:schemeClr val="tx1"/>
              </a:solidFill>
              <a:latin typeface="Arial Nova" panose="020B0504020202020204" pitchFamily="34" charset="0"/>
            </a:endParaRPr>
          </a:p>
          <a:p>
            <a:pPr marL="494100" indent="-4572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Arial Nova" panose="020B05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https://news.linkedin.com/2021/june/an-update-from-linkedin</a:t>
            </a:r>
            <a:endParaRPr lang="en-US" sz="1800" dirty="0">
              <a:solidFill>
                <a:schemeClr val="tx1"/>
              </a:solidFill>
              <a:latin typeface="Arial Nova" panose="020B0504020202020204" pitchFamily="34" charset="0"/>
            </a:endParaRPr>
          </a:p>
          <a:p>
            <a:pPr marL="494100" indent="-4572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Arial Nova" panose="020B05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https://blog.linkedin.com/2021/july/15/linkedin-safety-series-what-is-scraping</a:t>
            </a:r>
            <a:endParaRPr lang="en-US" sz="1800" dirty="0">
              <a:solidFill>
                <a:schemeClr val="tx1"/>
              </a:solidFill>
              <a:latin typeface="Arial Nova" panose="020B0504020202020204" pitchFamily="34" charset="0"/>
            </a:endParaRPr>
          </a:p>
          <a:p>
            <a:pPr marL="494100" indent="-4572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Arial Nova" panose="020B05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https://cybernews.com/news/stolen-data-of-500-million-linkedin-users-being-sold-online-2-million-leaked-as-proof-2/</a:t>
            </a:r>
            <a:endParaRPr lang="en-US" sz="1800" dirty="0">
              <a:solidFill>
                <a:schemeClr val="tx1"/>
              </a:solidFill>
              <a:latin typeface="Arial Nova" panose="020B0504020202020204" pitchFamily="34" charset="0"/>
            </a:endParaRPr>
          </a:p>
          <a:p>
            <a:pPr marL="494100" indent="-4572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Arial Nova" panose="020B05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https://scrubbed.net/blog/linkedin-data-leak-what-we-can-do-about-it/</a:t>
            </a:r>
            <a:endParaRPr lang="en-US" sz="1800" dirty="0">
              <a:solidFill>
                <a:schemeClr val="tx1"/>
              </a:solidFill>
              <a:latin typeface="Arial Nova" panose="020B0504020202020204" pitchFamily="34" charset="0"/>
            </a:endParaRPr>
          </a:p>
          <a:p>
            <a:pPr marL="494100" indent="-4572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Arial Nova" panose="020B05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https://www.forbes.com/sites/zacharysmith/2022/04/18/scraping-data-from-linkedin-profiles-is-legal-appeals-court-rules/?sh=77339fbd2a9c</a:t>
            </a:r>
            <a:endParaRPr lang="en-US" sz="1800" dirty="0">
              <a:solidFill>
                <a:schemeClr val="tx1"/>
              </a:solidFill>
              <a:latin typeface="Arial Nova" panose="020B0504020202020204" pitchFamily="34" charset="0"/>
            </a:endParaRPr>
          </a:p>
          <a:p>
            <a:pPr marL="494100" indent="-4572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Arial Nova" panose="020B05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https://phishingquiz.withgoogle.com/</a:t>
            </a:r>
            <a:endParaRPr lang="en-US" sz="1800" dirty="0">
              <a:solidFill>
                <a:schemeClr val="tx1"/>
              </a:solidFill>
              <a:latin typeface="Arial Nova" panose="020B0504020202020204" pitchFamily="34" charset="0"/>
            </a:endParaRPr>
          </a:p>
          <a:p>
            <a:pPr marL="494100" indent="-4572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Arial Nova" panose="020B05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https://www.knowbe4.com/</a:t>
            </a:r>
            <a:endParaRPr lang="en-US" sz="1800" dirty="0">
              <a:solidFill>
                <a:schemeClr val="tx1"/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890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929" y="502103"/>
            <a:ext cx="10359205" cy="1062718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What company was involved?</a:t>
            </a:r>
          </a:p>
        </p:txBody>
      </p:sp>
      <p:pic>
        <p:nvPicPr>
          <p:cNvPr id="10" name="Content Placeholder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3DFC32A-C5D2-5480-D3FB-9661D10EC4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41598" y="1853293"/>
            <a:ext cx="6834716" cy="405356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F052C9-0831-F33F-C099-01583949A1CA}"/>
              </a:ext>
            </a:extLst>
          </p:cNvPr>
          <p:cNvSpPr txBox="1"/>
          <p:nvPr/>
        </p:nvSpPr>
        <p:spPr>
          <a:xfrm>
            <a:off x="454478" y="2721114"/>
            <a:ext cx="3867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" panose="020B0504020202020204" pitchFamily="34" charset="0"/>
              </a:rPr>
              <a:t>Linkedin was the company involved in the data breach.</a:t>
            </a:r>
          </a:p>
        </p:txBody>
      </p:sp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AB9C63-27B3-4275-BF3D-3E471704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18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5489D-2D86-8CFF-DCD8-6F2D3787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5772" y="90794"/>
            <a:ext cx="5441285" cy="29223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Who perpetrated the breach?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35D1C-8D46-0180-8132-B1190D7BC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81713" y="3203616"/>
            <a:ext cx="5441286" cy="93334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A user known as ‘TomLiner’, using the moniker ‘GOD user’ perpetrated the information gathering.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AAFF90-89E1-46D5-B8B5-3BFDBB92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 descr="TomLiner">
            <a:extLst>
              <a:ext uri="{FF2B5EF4-FFF2-40B4-BE49-F238E27FC236}">
                <a16:creationId xmlns:a16="http://schemas.microsoft.com/office/drawing/2014/main" id="{CE23A5D5-0DA4-2DD4-7650-54DDFBAEA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3339" y="1551977"/>
            <a:ext cx="3551912" cy="330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376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16315-F096-B608-7472-D865628CF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281" y="601434"/>
            <a:ext cx="5978072" cy="14811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What exactly happened?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CFCAA-9246-F0D2-95E1-6AF57016D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1281" y="2197533"/>
            <a:ext cx="5978072" cy="34156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LinkedIn’s API (Application Programming Interface) was misused to gain access to personal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Information such as full names, gender, email addresses, phone numbers, and industry information were gathered into a database.</a:t>
            </a:r>
            <a:endParaRPr lang="en-US" sz="2000" dirty="0">
              <a:solidFill>
                <a:schemeClr val="tx1"/>
              </a:solidFill>
              <a:latin typeface="Arial Nova" panose="020B0504020202020204" pitchFamily="34" charset="0"/>
            </a:endParaRPr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 descr="Computer script on a screen">
            <a:extLst>
              <a:ext uri="{FF2B5EF4-FFF2-40B4-BE49-F238E27FC236}">
                <a16:creationId xmlns:a16="http://schemas.microsoft.com/office/drawing/2014/main" id="{171D1254-1CFF-B741-8858-E27C5478E3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7539" r="47964" b="-1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61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AB9C63-27B3-4275-BF3D-3E471704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18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5489D-2D86-8CFF-DCD8-6F2D3787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100" y="453770"/>
            <a:ext cx="5441285" cy="23612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When did the breach occur?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35D1C-8D46-0180-8132-B1190D7BC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16399" y="3268772"/>
            <a:ext cx="5441286" cy="9333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A posting offering user data for sale appeared on June 22</a:t>
            </a:r>
            <a:r>
              <a:rPr lang="en-US" sz="2000" baseline="30000" dirty="0">
                <a:solidFill>
                  <a:schemeClr val="tx1"/>
                </a:solidFill>
                <a:latin typeface="Arial Nova" panose="020B0504020202020204" pitchFamily="34" charset="0"/>
              </a:rPr>
              <a:t>nd</a:t>
            </a: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, 2021.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AAFF90-89E1-46D5-B8B5-3BFDBB92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23A5D5-0DA4-2DD4-7650-54DDFBAEA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643339" y="1871649"/>
            <a:ext cx="3551912" cy="26639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FD5074-883B-D599-8606-587154EE4C01}"/>
              </a:ext>
            </a:extLst>
          </p:cNvPr>
          <p:cNvSpPr txBox="1"/>
          <p:nvPr/>
        </p:nvSpPr>
        <p:spPr>
          <a:xfrm>
            <a:off x="643339" y="6525587"/>
            <a:ext cx="33032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pngimg.com/download/9440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552939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16315-F096-B608-7472-D865628CF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435" y="789861"/>
            <a:ext cx="5978072" cy="14811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Where did the data turn up?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CFCAA-9246-F0D2-95E1-6AF57016D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3552" y="1854633"/>
            <a:ext cx="5978072" cy="34156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Information was dumped to a Dark Web forum site, “RaidForums”.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1 million users’ personal data was included as a sample.</a:t>
            </a:r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1D1254-1CFF-B741-8858-E27C5478E3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7801" r="27801"/>
          <a:stretch/>
        </p:blipFill>
        <p:spPr>
          <a:xfrm>
            <a:off x="7620351" y="0"/>
            <a:ext cx="4571649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6BFE94-481E-600E-8381-0FAC1067ED80}"/>
              </a:ext>
            </a:extLst>
          </p:cNvPr>
          <p:cNvSpPr txBox="1"/>
          <p:nvPr/>
        </p:nvSpPr>
        <p:spPr>
          <a:xfrm>
            <a:off x="7620351" y="6857990"/>
            <a:ext cx="45716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www.flickr.com/photos/140988606@N08/32192716655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024120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AB9C63-27B3-4275-BF3D-3E471704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18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5489D-2D86-8CFF-DCD8-6F2D3787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250" y="-1"/>
            <a:ext cx="5441285" cy="29223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Why did the breach occur?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35D1C-8D46-0180-8132-B1190D7BC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59250" y="2962330"/>
            <a:ext cx="5441286" cy="9333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TomLiner claimed to have millions of users’ personal information available for purchase.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AAFF90-89E1-46D5-B8B5-3BFDBB92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23A5D5-0DA4-2DD4-7650-54DDFBAEA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-10614" y="759279"/>
            <a:ext cx="4716664" cy="49067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6617D5-4687-0843-82F5-DE2BCE799271}"/>
              </a:ext>
            </a:extLst>
          </p:cNvPr>
          <p:cNvSpPr txBox="1"/>
          <p:nvPr/>
        </p:nvSpPr>
        <p:spPr>
          <a:xfrm>
            <a:off x="558661" y="6424006"/>
            <a:ext cx="3551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5" tooltip="https://sunlightfoundation.com/2014/07/17/no-less-disclosure-will-not-reduce-dark-money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6" tooltip="https://creativecommons.org/licenses/by/3.0/"/>
              </a:rPr>
              <a:t>CC BY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754871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16315-F096-B608-7472-D865628CF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814463"/>
            <a:ext cx="5978072" cy="14811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How many users were affected?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CFCAA-9246-F0D2-95E1-6AF57016D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887290"/>
            <a:ext cx="5182205" cy="34156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6900" indent="0">
              <a:buNone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Over 700 million users had personal data ‘scraped’ and put into a database. </a:t>
            </a:r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1D1254-1CFF-B741-8858-E27C5478E3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7616" r="27616"/>
          <a:stretch/>
        </p:blipFill>
        <p:spPr>
          <a:xfrm>
            <a:off x="7620351" y="0"/>
            <a:ext cx="4571649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6BFE94-481E-600E-8381-0FAC1067ED80}"/>
              </a:ext>
            </a:extLst>
          </p:cNvPr>
          <p:cNvSpPr txBox="1"/>
          <p:nvPr/>
        </p:nvSpPr>
        <p:spPr>
          <a:xfrm>
            <a:off x="7620351" y="6857990"/>
            <a:ext cx="45716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askleo.com/how_do_i_recover_my_data_after_a_computer_crash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nc-nd/3.0/"/>
              </a:rPr>
              <a:t>CC BY-NC-ND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723872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AB9C63-27B3-4275-BF3D-3E471704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18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5489D-2D86-8CFF-DCD8-6F2D3787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099" y="129752"/>
            <a:ext cx="5441285" cy="254901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What damage was caused by the breach?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35D1C-8D46-0180-8132-B1190D7BC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1864" y="2762734"/>
            <a:ext cx="6152244" cy="283300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The reputation and policies of Linkedin were scrutinized due to the incident. 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Business and personal Linkedin users were affected. 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 panose="020B0504020202020204" pitchFamily="34" charset="0"/>
              </a:rPr>
              <a:t>With the information obtained by scraping, there were possibilities of increased phishing attacks.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AAFF90-89E1-46D5-B8B5-3BFDBB92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23A5D5-0DA4-2DD4-7650-54DDFBAEA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15518" y="1345653"/>
            <a:ext cx="4716664" cy="30330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6617D5-4687-0843-82F5-DE2BCE799271}"/>
              </a:ext>
            </a:extLst>
          </p:cNvPr>
          <p:cNvSpPr txBox="1"/>
          <p:nvPr/>
        </p:nvSpPr>
        <p:spPr>
          <a:xfrm>
            <a:off x="324328" y="6511753"/>
            <a:ext cx="47166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5" tooltip="http://www.i-tecnico.pt/phishing-o-que-e-tenha-cuidado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6" tooltip="https://creativecommons.org/licenses/by-nc-nd/3.0/"/>
              </a:rPr>
              <a:t>CC BY-NC-ND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4948216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Integer pillars</Template>
  <TotalTime>307</TotalTime>
  <Words>565</Words>
  <Application>Microsoft Office PowerPoint</Application>
  <PresentationFormat>Widescreen</PresentationFormat>
  <Paragraphs>54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Nova</vt:lpstr>
      <vt:lpstr>Arial Nova Light</vt:lpstr>
      <vt:lpstr>Calibri</vt:lpstr>
      <vt:lpstr>Wingdings 2</vt:lpstr>
      <vt:lpstr>SlateVTI</vt:lpstr>
      <vt:lpstr>DATA BREACH or DATA SCRAPE ?</vt:lpstr>
      <vt:lpstr>What company was involved?</vt:lpstr>
      <vt:lpstr>Who perpetrated the breach? </vt:lpstr>
      <vt:lpstr>What exactly happened?</vt:lpstr>
      <vt:lpstr>When did the breach occur?</vt:lpstr>
      <vt:lpstr>Where did the data turn up?</vt:lpstr>
      <vt:lpstr>Why did the breach occur?</vt:lpstr>
      <vt:lpstr>How many users were affected?</vt:lpstr>
      <vt:lpstr>What damage was caused by the breach?</vt:lpstr>
      <vt:lpstr>How did Linkedin respond?</vt:lpstr>
      <vt:lpstr>What could the company have done differently?</vt:lpstr>
      <vt:lpstr>Additional information that I learned during research: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BREACH or DATA SCRAPE ?</dc:title>
  <dc:creator>jeffreywalley</dc:creator>
  <cp:lastModifiedBy>jeffreywalley</cp:lastModifiedBy>
  <cp:revision>67</cp:revision>
  <dcterms:created xsi:type="dcterms:W3CDTF">2022-11-11T19:24:13Z</dcterms:created>
  <dcterms:modified xsi:type="dcterms:W3CDTF">2022-11-19T04:35:53Z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